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7"/>
  </p:notesMasterIdLst>
  <p:sldIdLst>
    <p:sldId id="256" r:id="rId5"/>
    <p:sldId id="258" r:id="rId6"/>
    <p:sldId id="280" r:id="rId7"/>
    <p:sldId id="277" r:id="rId8"/>
    <p:sldId id="284" r:id="rId9"/>
    <p:sldId id="285" r:id="rId10"/>
    <p:sldId id="286" r:id="rId11"/>
    <p:sldId id="282" r:id="rId12"/>
    <p:sldId id="283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9" r:id="rId32"/>
    <p:sldId id="313" r:id="rId33"/>
    <p:sldId id="314" r:id="rId34"/>
    <p:sldId id="316" r:id="rId35"/>
    <p:sldId id="315" r:id="rId36"/>
    <p:sldId id="305" r:id="rId37"/>
    <p:sldId id="317" r:id="rId38"/>
    <p:sldId id="320" r:id="rId39"/>
    <p:sldId id="319" r:id="rId40"/>
    <p:sldId id="318" r:id="rId41"/>
    <p:sldId id="321" r:id="rId42"/>
    <p:sldId id="322" r:id="rId43"/>
    <p:sldId id="312" r:id="rId44"/>
    <p:sldId id="323" r:id="rId45"/>
    <p:sldId id="324" r:id="rId46"/>
    <p:sldId id="310" r:id="rId47"/>
    <p:sldId id="326" r:id="rId48"/>
    <p:sldId id="327" r:id="rId49"/>
    <p:sldId id="328" r:id="rId50"/>
    <p:sldId id="329" r:id="rId51"/>
    <p:sldId id="331" r:id="rId52"/>
    <p:sldId id="330" r:id="rId53"/>
    <p:sldId id="306" r:id="rId54"/>
    <p:sldId id="332" r:id="rId55"/>
    <p:sldId id="333" r:id="rId56"/>
    <p:sldId id="334" r:id="rId57"/>
    <p:sldId id="335" r:id="rId58"/>
    <p:sldId id="336" r:id="rId59"/>
    <p:sldId id="337" r:id="rId60"/>
    <p:sldId id="325" r:id="rId61"/>
    <p:sldId id="338" r:id="rId62"/>
    <p:sldId id="339" r:id="rId63"/>
    <p:sldId id="307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267" r:id="rId74"/>
    <p:sldId id="308" r:id="rId75"/>
    <p:sldId id="26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57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FD71-DE7D-47EA-BD5F-935596C85A92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9DD0-1E8D-4B61-ADE9-B87318B81B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89DD0-1E8D-4B61-ADE9-B87318B81B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3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603504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4" y="3236493"/>
            <a:ext cx="5149596" cy="1448385"/>
          </a:xfrm>
          <a:solidFill>
            <a:schemeClr val="bg1">
              <a:alpha val="80000"/>
            </a:schemeClr>
          </a:solidFill>
        </p:spPr>
        <p:txBody>
          <a:bodyPr lIns="502920" bIns="137160"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  <a:solidFill>
            <a:schemeClr val="bg1">
              <a:alpha val="80000"/>
            </a:schemeClr>
          </a:solidFill>
        </p:spPr>
        <p:txBody>
          <a:bodyPr lIns="502920">
            <a:normAutofit/>
          </a:bodyPr>
          <a:lstStyle>
            <a:lvl1pPr marL="0" indent="0" algn="l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4300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AF765-81DF-4CD4-A737-DDE62C84D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67C45-8307-4F47-91BB-229B740A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8F83D-D593-4D91-ADFA-C49B8378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776643-6C33-46CD-A918-AB0CEA571F00}"/>
              </a:ext>
            </a:extLst>
          </p:cNvPr>
          <p:cNvSpPr/>
          <p:nvPr userDrawn="1"/>
        </p:nvSpPr>
        <p:spPr>
          <a:xfrm>
            <a:off x="6086475" y="1682496"/>
            <a:ext cx="563880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E62D2-A055-4712-92CC-4B02419D51FB}"/>
              </a:ext>
            </a:extLst>
          </p:cNvPr>
          <p:cNvSpPr/>
          <p:nvPr userDrawn="1"/>
        </p:nvSpPr>
        <p:spPr>
          <a:xfrm>
            <a:off x="457200" y="1681163"/>
            <a:ext cx="563880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9640" y="1844259"/>
            <a:ext cx="3657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9640" y="2668171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0133" y="1808163"/>
            <a:ext cx="4703841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0134" y="2632075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C89FBE-3029-4F92-8308-F830BB14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8712" y="1681163"/>
            <a:ext cx="374904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0A4C88-FF32-4096-9EA9-EC22D3682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11097" y="1682496"/>
            <a:ext cx="374904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7559B-132E-4A6E-ADBE-41DB38E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76" y="1681163"/>
            <a:ext cx="3749040" cy="45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90825"/>
            <a:ext cx="2971800" cy="324802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101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188" y="2790825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BCB16-19B7-48F6-94CD-563F43988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0134" y="1976438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FBB2F8D-6092-468C-BA48-836286C6B7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0134" y="2800350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63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5633F8-C03D-4CEE-BEDD-1B6648554C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2628" y="685800"/>
            <a:ext cx="3200400" cy="5486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4DC27-A467-4265-AAB1-754D3F86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50230"/>
            <a:ext cx="500914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9CC7B6-D9ED-464B-8206-98055EB5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90788"/>
            <a:ext cx="4572000" cy="353695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 spc="30" baseline="0"/>
            </a:lvl1pPr>
            <a:lvl2pPr marL="457200" indent="0">
              <a:lnSpc>
                <a:spcPts val="2400"/>
              </a:lnSpc>
              <a:buNone/>
              <a:defRPr sz="1400" spc="30" baseline="0"/>
            </a:lvl2pPr>
            <a:lvl3pPr marL="914400" indent="0">
              <a:lnSpc>
                <a:spcPts val="2400"/>
              </a:lnSpc>
              <a:buNone/>
              <a:defRPr sz="1400" spc="30" baseline="0"/>
            </a:lvl3pPr>
            <a:lvl4pPr marL="1371600" indent="0">
              <a:lnSpc>
                <a:spcPts val="2400"/>
              </a:lnSpc>
              <a:buNone/>
              <a:defRPr sz="1400" spc="30" baseline="0"/>
            </a:lvl4pPr>
            <a:lvl5pPr marL="1828800" indent="0">
              <a:lnSpc>
                <a:spcPts val="2400"/>
              </a:lnSpc>
              <a:buNone/>
              <a:defRPr sz="1400"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43C040-0A81-4A38-879D-07BBD1842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2492375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DD4A8-3B48-439C-B601-8D04B871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761136" y="5210984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587044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3490624"/>
            <a:ext cx="4571999" cy="1235382"/>
          </a:xfrm>
          <a:solidFill>
            <a:schemeClr val="bg1">
              <a:alpha val="80000"/>
            </a:schemeClr>
          </a:solidFill>
        </p:spPr>
        <p:txBody>
          <a:bodyPr lIns="457200" bIns="137160" anchor="b">
            <a:normAutofit/>
          </a:bodyPr>
          <a:lstStyle>
            <a:lvl1pPr algn="l"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571999" cy="1314432"/>
          </a:xfrm>
          <a:solidFill>
            <a:schemeClr val="bg1">
              <a:alpha val="80000"/>
            </a:schemeClr>
          </a:solidFill>
        </p:spPr>
        <p:txBody>
          <a:bodyPr lIns="502920" rIns="2103120">
            <a:normAutofit/>
          </a:bodyPr>
          <a:lstStyle>
            <a:lvl1pPr marL="0" indent="0" algn="l">
              <a:buNone/>
              <a:defRPr sz="1400" spc="4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6E25-C828-48BC-8628-82D1E81A50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0386C-9F0A-4DAC-822E-DEC8EA1DDE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A59EB-A4AA-43EC-A853-BDDFB7AB3D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56C8C1-E81C-436D-A310-A71CAAE3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0" y="946404"/>
            <a:ext cx="5486400" cy="49651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103120"/>
            <a:ext cx="3848101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7421" y="1600200"/>
            <a:ext cx="2743199" cy="36576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7B6DF9-E76A-44ED-B84C-1391CD5D55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anchor="ctr" anchorCtr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CB9306-A7FD-4B22-8E8A-E0B8D7862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624728" y="3747150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583" y="2102720"/>
            <a:ext cx="5422217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C2C3F7-8611-4C35-8251-0FD61D72D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500407"/>
            <a:ext cx="4572000" cy="1888373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5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" y="-2"/>
            <a:ext cx="12188952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67250"/>
            <a:ext cx="9144000" cy="121218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1507"/>
            <a:ext cx="9144000" cy="524794"/>
          </a:xfrm>
        </p:spPr>
        <p:txBody>
          <a:bodyPr>
            <a:normAutofit/>
          </a:bodyPr>
          <a:lstStyle>
            <a:lvl1pPr marL="0" indent="0" algn="ctr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6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42BA18D-167B-42CD-8DD5-844A2087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19A9BF1-35FD-4BDE-9C59-E08CB7A7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02A2A47-BED9-43DF-8914-AD1EB274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0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DFBA353-19B1-4A04-A7EE-345F93C189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491" y="946404"/>
            <a:ext cx="5486400" cy="496519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4857A-B6DC-4F0A-AD6B-243F6C085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9" y="2386584"/>
            <a:ext cx="4315968" cy="2084832"/>
          </a:xfrm>
        </p:spPr>
        <p:txBody>
          <a:bodyPr anchor="t">
            <a:normAutofit/>
          </a:bodyPr>
          <a:lstStyle>
            <a:lvl1pPr>
              <a:defRPr sz="3400" spc="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8717D35-8E1B-4C94-BA72-91D4DCA657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71416"/>
            <a:ext cx="3584448" cy="63767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spc="10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F15B60AE-D6AB-472C-8342-2A3EB53493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93208" y="1600200"/>
            <a:ext cx="2286000" cy="36576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B5B262-532A-4EE4-98E7-0EB6A8C5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27251" y="114592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2808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3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376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117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17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91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175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7498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498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4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25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4077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97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97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1719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1718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9720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9719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349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4349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3896D737-6139-4405-A7F2-E08C421815D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9730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721A36A5-FCF3-4EE8-B5F2-41805C3F6A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49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1630D673-CB21-40A3-A7BE-C996B20D681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97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6">
            <a:extLst>
              <a:ext uri="{FF2B5EF4-FFF2-40B4-BE49-F238E27FC236}">
                <a16:creationId xmlns:a16="http://schemas.microsoft.com/office/drawing/2014/main" id="{0C83EF20-1DF8-43B4-B982-A382FF884E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6082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1FD09C98-5809-41AD-B215-493A3D741A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2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9E3214F0-FC83-402F-BAC5-ED48275327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002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39B0FB7F-A1FC-40D1-ACFC-C3C966F9BC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51767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15EB3CBA-DD9B-449B-9B72-1917801771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1766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BA47B66D-8891-4AE7-98BE-3CFE9CDB57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9768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29AE99A-6054-4B2F-B99D-FE4F682613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99767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D1F32591-7BBD-4006-AEA0-29F43CDADCE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6354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7BC780CD-8E77-4D0E-A436-DCB2AA0C15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6354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spc="3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8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62B82C-34E9-4F3B-9B0F-A3207161C41E}"/>
              </a:ext>
            </a:extLst>
          </p:cNvPr>
          <p:cNvSpPr/>
          <p:nvPr userDrawn="1"/>
        </p:nvSpPr>
        <p:spPr>
          <a:xfrm>
            <a:off x="10820400" y="813816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70" r:id="rId4"/>
    <p:sldLayoutId id="2147483672" r:id="rId5"/>
    <p:sldLayoutId id="2147483654" r:id="rId6"/>
    <p:sldLayoutId id="2147483658" r:id="rId7"/>
    <p:sldLayoutId id="2147483660" r:id="rId8"/>
    <p:sldLayoutId id="2147483671" r:id="rId9"/>
    <p:sldLayoutId id="2147483650" r:id="rId10"/>
    <p:sldLayoutId id="2147483667" r:id="rId11"/>
    <p:sldLayoutId id="2147483668" r:id="rId12"/>
    <p:sldLayoutId id="2147483662" r:id="rId13"/>
    <p:sldLayoutId id="214748366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3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39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qjbmi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search?format=search&amp;last_filter=query&amp;last_value=hospital&amp;query=hospital" TargetMode="External"/><Relationship Id="rId2" Type="http://schemas.openxmlformats.org/officeDocument/2006/relationships/hyperlink" Target="https://phpgurukul.com/hospital-management-system-in-php/" TargetMode="Externa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700099C-08E5-415B-A866-CD9A073DCD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458724" y="431358"/>
            <a:ext cx="11274552" cy="60350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2" y="431358"/>
            <a:ext cx="11274552" cy="1448385"/>
          </a:xfrm>
        </p:spPr>
        <p:txBody>
          <a:bodyPr>
            <a:normAutofit fontScale="90000"/>
          </a:bodyPr>
          <a:lstStyle/>
          <a:p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r>
              <a:rPr lang="en-IN" sz="5300" b="1" dirty="0">
                <a:latin typeface="Arial Rounded MT Bold" panose="020F0704030504030204" pitchFamily="34" charset="0"/>
              </a:rPr>
              <a:t>HOSPITAL MANAGEMENT SYSTEM</a:t>
            </a:r>
            <a:r>
              <a:rPr lang="en-IN" sz="4400" b="1" dirty="0"/>
              <a:t> </a:t>
            </a: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040DBA-C2DF-87D1-747C-0E3B512BB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2" y="4572584"/>
            <a:ext cx="3920773" cy="1854058"/>
          </a:xfrm>
        </p:spPr>
        <p:txBody>
          <a:bodyPr>
            <a:noAutofit/>
          </a:bodyPr>
          <a:lstStyle/>
          <a:p>
            <a:endParaRPr lang="en-US" sz="1200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1200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Tandel Maitri K.(25)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Tandel Sonali G.(30)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T.Y. B.Sc. Com. Sci. Sem-VI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Guidance Under : Prof. Manish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Dodiya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sz="1200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-up of a pen writing on a chart">
            <a:extLst>
              <a:ext uri="{FF2B5EF4-FFF2-40B4-BE49-F238E27FC236}">
                <a16:creationId xmlns:a16="http://schemas.microsoft.com/office/drawing/2014/main" id="{A91ED87F-47F4-8E43-5317-64D2CB8ECA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4342" b="2434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54F29C-6FD7-0075-6653-52E94F036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667250"/>
            <a:ext cx="12192000" cy="1212182"/>
          </a:xfrm>
        </p:spPr>
        <p:txBody>
          <a:bodyPr>
            <a:normAutofit fontScale="90000"/>
          </a:bodyPr>
          <a:lstStyle/>
          <a:p>
            <a:br>
              <a:rPr lang="en-IN" sz="6700" dirty="0"/>
            </a:br>
            <a:r>
              <a:rPr lang="en-IN" sz="6700" dirty="0"/>
              <a:t>DATA FLOW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843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0EA62E-C58D-6FE0-C9F1-4279E7803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88951" cy="866274"/>
          </a:xfrm>
        </p:spPr>
        <p:txBody>
          <a:bodyPr/>
          <a:lstStyle/>
          <a:p>
            <a:pPr algn="l"/>
            <a:r>
              <a:rPr lang="en-US" dirty="0"/>
              <a:t>  0 (CONTEXT) LEVEL</a:t>
            </a:r>
            <a:endParaRPr lang="en-IN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3FE9F77-B4FE-CE61-190F-C0C8EA6D5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020" r="5020"/>
          <a:stretch>
            <a:fillRect/>
          </a:stretch>
        </p:blipFill>
        <p:spPr>
          <a:xfrm>
            <a:off x="256674" y="866775"/>
            <a:ext cx="11790947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3FB3-B7A9-C123-4172-F3719940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5AF547-BA57-3BDA-337B-43398F499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88951" cy="866274"/>
          </a:xfrm>
        </p:spPr>
        <p:txBody>
          <a:bodyPr/>
          <a:lstStyle/>
          <a:p>
            <a:pPr algn="l"/>
            <a:r>
              <a:rPr lang="en-US" dirty="0"/>
              <a:t>  1</a:t>
            </a:r>
            <a:r>
              <a:rPr lang="en-US" baseline="30000" dirty="0"/>
              <a:t>ST</a:t>
            </a:r>
            <a:r>
              <a:rPr lang="en-US" dirty="0"/>
              <a:t> LEVEL</a:t>
            </a:r>
            <a:endParaRPr lang="en-IN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7A0988E-400D-4C29-B60C-F413DA5DE3F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2" y="866274"/>
            <a:ext cx="10379242" cy="58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2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46D9-A8CB-3F0F-82E1-FFE92FD6E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6C83D9-11C5-C136-E4F3-2C6652B39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88951" cy="866274"/>
          </a:xfrm>
        </p:spPr>
        <p:txBody>
          <a:bodyPr/>
          <a:lstStyle/>
          <a:p>
            <a:pPr algn="l"/>
            <a:r>
              <a:rPr lang="en-US" dirty="0"/>
              <a:t>   2</a:t>
            </a:r>
            <a:r>
              <a:rPr lang="en-US" baseline="30000" dirty="0"/>
              <a:t>ND</a:t>
            </a:r>
            <a:r>
              <a:rPr lang="en-US" dirty="0"/>
              <a:t> LEVEL(ADMIN)</a:t>
            </a:r>
            <a:endParaRPr lang="en-IN" dirty="0"/>
          </a:p>
        </p:txBody>
      </p:sp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494105A0-3282-5D18-CE6C-9CAAF6A1E84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t="7065"/>
          <a:stretch/>
        </p:blipFill>
        <p:spPr>
          <a:xfrm>
            <a:off x="1347537" y="866274"/>
            <a:ext cx="9464841" cy="58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5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0784C-C0FE-01C9-6B4B-C25CB21C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81CE34-8C5B-2BA2-1122-ACCD0EA36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88951" cy="866274"/>
          </a:xfrm>
        </p:spPr>
        <p:txBody>
          <a:bodyPr/>
          <a:lstStyle/>
          <a:p>
            <a:pPr algn="l"/>
            <a:r>
              <a:rPr lang="en-US" dirty="0"/>
              <a:t>   2</a:t>
            </a:r>
            <a:r>
              <a:rPr lang="en-US" baseline="30000" dirty="0"/>
              <a:t>ND</a:t>
            </a:r>
            <a:r>
              <a:rPr lang="en-US" dirty="0"/>
              <a:t> LEVEL(DOCTOR)</a:t>
            </a:r>
            <a:endParaRPr lang="en-IN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956526F7-CA2D-C967-FC6A-F81FA691A84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t="12483"/>
          <a:stretch/>
        </p:blipFill>
        <p:spPr>
          <a:xfrm>
            <a:off x="1576266" y="866274"/>
            <a:ext cx="8750710" cy="58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F833E-4FE8-83A4-D84C-2D11EF73E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CE915E-2305-A08E-76B0-C13B9186B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88951" cy="866274"/>
          </a:xfrm>
        </p:spPr>
        <p:txBody>
          <a:bodyPr/>
          <a:lstStyle/>
          <a:p>
            <a:pPr algn="l"/>
            <a:r>
              <a:rPr lang="en-US" dirty="0"/>
              <a:t>   2</a:t>
            </a:r>
            <a:r>
              <a:rPr lang="en-US" baseline="30000" dirty="0"/>
              <a:t>ND</a:t>
            </a:r>
            <a:r>
              <a:rPr lang="en-US" dirty="0"/>
              <a:t> LEVEL(PATIENT)</a:t>
            </a:r>
            <a:endParaRPr lang="en-IN" dirty="0"/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0007C328-6CA9-7A6B-B6C0-65482101CB0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40" y="866274"/>
            <a:ext cx="9655277" cy="58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7D65-4AB0-D145-93F3-E7C7C3F8B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8A08DD-C28B-CBE2-A039-AFE4F288F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88951" cy="866274"/>
          </a:xfrm>
        </p:spPr>
        <p:txBody>
          <a:bodyPr/>
          <a:lstStyle/>
          <a:p>
            <a:pPr algn="l"/>
            <a:r>
              <a:rPr lang="en-US" dirty="0"/>
              <a:t>   E-R DIAGRAM</a:t>
            </a:r>
            <a:endParaRPr lang="en-IN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04DA1DF-61B3-78B9-A842-7417E4E3BEC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95" y="1211016"/>
            <a:ext cx="9681726" cy="51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18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44BE-21F6-A680-EDE5-88DFC90B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315003-594E-1385-150D-BACBB681C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667250"/>
            <a:ext cx="12192000" cy="1797718"/>
          </a:xfrm>
        </p:spPr>
        <p:txBody>
          <a:bodyPr>
            <a:normAutofit fontScale="90000"/>
          </a:bodyPr>
          <a:lstStyle/>
          <a:p>
            <a:br>
              <a:rPr lang="en-IN" sz="4000" b="1" dirty="0"/>
            </a:br>
            <a:br>
              <a:rPr lang="en-IN" sz="4000" b="1" dirty="0"/>
            </a:br>
            <a:r>
              <a:rPr lang="en-IN" sz="6000" b="1" dirty="0"/>
              <a:t>DATABASE DESIGN</a:t>
            </a:r>
            <a:br>
              <a:rPr lang="en-IN" sz="6000" b="1" dirty="0"/>
            </a:br>
            <a:r>
              <a:rPr lang="en-IN" sz="6000" b="1" dirty="0"/>
              <a:t>(</a:t>
            </a:r>
            <a:r>
              <a:rPr lang="en-IN" sz="6000" b="1" cap="none" dirty="0"/>
              <a:t>TABLES)</a:t>
            </a:r>
            <a:endParaRPr lang="en-IN" dirty="0"/>
          </a:p>
        </p:txBody>
      </p:sp>
      <p:pic>
        <p:nvPicPr>
          <p:cNvPr id="9" name="Picture Placeholder 8" descr="Businessperson on a computer">
            <a:extLst>
              <a:ext uri="{FF2B5EF4-FFF2-40B4-BE49-F238E27FC236}">
                <a16:creationId xmlns:a16="http://schemas.microsoft.com/office/drawing/2014/main" id="{1879F75E-DEB1-4018-E2C7-272D90E4BF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658" b="166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481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20556-0133-FF31-D529-241E7AD29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0C86-040F-CF39-DB85-5A1C44BC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/>
          <a:lstStyle/>
          <a:p>
            <a:r>
              <a:rPr lang="en-US" sz="4400" dirty="0" err="1"/>
              <a:t>admin_mast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49FBA9-4AAB-B812-DEA9-C918CC14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F0623EC-E482-17B9-0176-A0285254BF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908228"/>
              </p:ext>
            </p:extLst>
          </p:nvPr>
        </p:nvGraphicFramePr>
        <p:xfrm>
          <a:off x="838200" y="1825625"/>
          <a:ext cx="10515600" cy="234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2698642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34193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799563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16882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801422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62174113"/>
                    </a:ext>
                  </a:extLst>
                </a:gridCol>
              </a:tblGrid>
              <a:tr h="469064">
                <a:tc>
                  <a:txBody>
                    <a:bodyPr/>
                    <a:lstStyle/>
                    <a:p>
                      <a:pPr algn="l" fontAlgn="ctr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Extra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419748"/>
                  </a:ext>
                </a:extLst>
              </a:tr>
              <a:tr h="469064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auto_increment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434688"/>
                  </a:ext>
                </a:extLst>
              </a:tr>
              <a:tr h="469064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635135"/>
                  </a:ext>
                </a:extLst>
              </a:tr>
              <a:tr h="469064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205272"/>
                  </a:ext>
                </a:extLst>
              </a:tr>
              <a:tr h="469064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185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871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3A3C9-7B58-7F4B-F306-02839B489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7FA7-7BB5-2B97-5459-DB893ACB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/>
          <a:lstStyle/>
          <a:p>
            <a:r>
              <a:rPr lang="en-US" sz="4400" dirty="0" err="1"/>
              <a:t>doctor_mast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15056B-43B9-03DA-1AD3-AAB5DFD0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449D35B-5A14-EF6B-4559-9634EB7963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292650"/>
              </p:ext>
            </p:extLst>
          </p:nvPr>
        </p:nvGraphicFramePr>
        <p:xfrm>
          <a:off x="593558" y="1825625"/>
          <a:ext cx="111412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874">
                  <a:extLst>
                    <a:ext uri="{9D8B030D-6E8A-4147-A177-3AD203B41FA5}">
                      <a16:colId xmlns:a16="http://schemas.microsoft.com/office/drawing/2014/main" val="2161058633"/>
                    </a:ext>
                  </a:extLst>
                </a:gridCol>
                <a:gridCol w="1856874">
                  <a:extLst>
                    <a:ext uri="{9D8B030D-6E8A-4147-A177-3AD203B41FA5}">
                      <a16:colId xmlns:a16="http://schemas.microsoft.com/office/drawing/2014/main" val="2117988651"/>
                    </a:ext>
                  </a:extLst>
                </a:gridCol>
                <a:gridCol w="1856874">
                  <a:extLst>
                    <a:ext uri="{9D8B030D-6E8A-4147-A177-3AD203B41FA5}">
                      <a16:colId xmlns:a16="http://schemas.microsoft.com/office/drawing/2014/main" val="688200597"/>
                    </a:ext>
                  </a:extLst>
                </a:gridCol>
                <a:gridCol w="1856874">
                  <a:extLst>
                    <a:ext uri="{9D8B030D-6E8A-4147-A177-3AD203B41FA5}">
                      <a16:colId xmlns:a16="http://schemas.microsoft.com/office/drawing/2014/main" val="1654711511"/>
                    </a:ext>
                  </a:extLst>
                </a:gridCol>
                <a:gridCol w="1856874">
                  <a:extLst>
                    <a:ext uri="{9D8B030D-6E8A-4147-A177-3AD203B41FA5}">
                      <a16:colId xmlns:a16="http://schemas.microsoft.com/office/drawing/2014/main" val="2911646470"/>
                    </a:ext>
                  </a:extLst>
                </a:gridCol>
                <a:gridCol w="1856874">
                  <a:extLst>
                    <a:ext uri="{9D8B030D-6E8A-4147-A177-3AD203B41FA5}">
                      <a16:colId xmlns:a16="http://schemas.microsoft.com/office/drawing/2014/main" val="3351795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Extra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754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d_id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auto_increment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40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9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specialization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3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docfees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39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74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88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NULL</a:t>
                      </a:r>
                      <a:endParaRPr lang="en-IN" i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232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82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0" y="1933074"/>
            <a:ext cx="5418993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500407"/>
            <a:ext cx="5422216" cy="22145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The Hospital Management System (HMS) helps organize hospital operations by managing patient records, doctor appointments, and medical data.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It reduces paperwork, improves efficiency, and enhances patient care by simplifying processes.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442E0-152B-4ACA-99D7-D70468E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6740" y="1933074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98B4FF-197D-9B9C-5D0E-6D874586C6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032" r="100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226DB-7A49-9945-5089-1C2591D5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CABD-8C1A-C015-E5B1-A0067105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/>
          <a:lstStyle/>
          <a:p>
            <a:r>
              <a:rPr lang="en-IN" dirty="0"/>
              <a:t>patient</a:t>
            </a:r>
            <a:r>
              <a:rPr lang="en-US" dirty="0"/>
              <a:t>_mast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25947A-4EA7-DE87-9C96-07F26247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3A1C5C-06F5-BCD4-748C-8836C23476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826665"/>
              </p:ext>
            </p:extLst>
          </p:nvPr>
        </p:nvGraphicFramePr>
        <p:xfrm>
          <a:off x="577518" y="1825625"/>
          <a:ext cx="11277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308665166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3157738319"/>
                    </a:ext>
                  </a:extLst>
                </a:gridCol>
                <a:gridCol w="1390314">
                  <a:extLst>
                    <a:ext uri="{9D8B030D-6E8A-4147-A177-3AD203B41FA5}">
                      <a16:colId xmlns:a16="http://schemas.microsoft.com/office/drawing/2014/main" val="1378013750"/>
                    </a:ext>
                  </a:extLst>
                </a:gridCol>
                <a:gridCol w="1989221">
                  <a:extLst>
                    <a:ext uri="{9D8B030D-6E8A-4147-A177-3AD203B41FA5}">
                      <a16:colId xmlns:a16="http://schemas.microsoft.com/office/drawing/2014/main" val="351025724"/>
                    </a:ext>
                  </a:extLst>
                </a:gridCol>
                <a:gridCol w="2294021">
                  <a:extLst>
                    <a:ext uri="{9D8B030D-6E8A-4147-A177-3AD203B41FA5}">
                      <a16:colId xmlns:a16="http://schemas.microsoft.com/office/drawing/2014/main" val="1317470403"/>
                    </a:ext>
                  </a:extLst>
                </a:gridCol>
                <a:gridCol w="1844844">
                  <a:extLst>
                    <a:ext uri="{9D8B030D-6E8A-4147-A177-3AD203B41FA5}">
                      <a16:colId xmlns:a16="http://schemas.microsoft.com/office/drawing/2014/main" val="1952878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Extra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16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auto_increment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96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fullname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3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18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NULL</a:t>
                      </a:r>
                      <a:endParaRPr lang="en-IN" i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07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 dirty="0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780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82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82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current_timestamp()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57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287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4C5FC-F86E-C40D-A697-86887987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7E99-81D7-583A-7C8E-521F0F42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/>
          <a:lstStyle/>
          <a:p>
            <a:r>
              <a:rPr lang="en-IN" sz="4400" dirty="0"/>
              <a:t>patient</a:t>
            </a:r>
            <a:r>
              <a:rPr lang="en-US" sz="4400" dirty="0"/>
              <a:t>_detail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68E052-05B3-46D3-8CEC-700D84EB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2A3A268-AE01-E598-1C93-F73868830E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267641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2543641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93923128"/>
                    </a:ext>
                  </a:extLst>
                </a:gridCol>
                <a:gridCol w="998621">
                  <a:extLst>
                    <a:ext uri="{9D8B030D-6E8A-4147-A177-3AD203B41FA5}">
                      <a16:colId xmlns:a16="http://schemas.microsoft.com/office/drawing/2014/main" val="644736031"/>
                    </a:ext>
                  </a:extLst>
                </a:gridCol>
                <a:gridCol w="1588168">
                  <a:extLst>
                    <a:ext uri="{9D8B030D-6E8A-4147-A177-3AD203B41FA5}">
                      <a16:colId xmlns:a16="http://schemas.microsoft.com/office/drawing/2014/main" val="1923622108"/>
                    </a:ext>
                  </a:extLst>
                </a:gridCol>
                <a:gridCol w="2671011">
                  <a:extLst>
                    <a:ext uri="{9D8B030D-6E8A-4147-A177-3AD203B41FA5}">
                      <a16:colId xmlns:a16="http://schemas.microsoft.com/office/drawing/2014/main" val="7051594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43924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Extra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24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p_detail_id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auto_increment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76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d_id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85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76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93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contact_no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62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730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20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77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p_medhis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46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current_timestamp()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3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840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37EF0-CDCA-87E1-8358-99B959CC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CB8D-7252-BA53-3B20-4F133D08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/>
          <a:lstStyle/>
          <a:p>
            <a:r>
              <a:rPr lang="en-IN" sz="4400" dirty="0"/>
              <a:t>appointment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D4AF801-24D7-2522-233C-30ACB9DC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821EBA4-80BF-3C3F-3C62-C0BAC8C3D5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661492"/>
              </p:ext>
            </p:extLst>
          </p:nvPr>
        </p:nvGraphicFramePr>
        <p:xfrm>
          <a:off x="457200" y="1825624"/>
          <a:ext cx="11277600" cy="4530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153061173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954726308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8241672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665427708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807076449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1938214918"/>
                    </a:ext>
                  </a:extLst>
                </a:gridCol>
              </a:tblGrid>
              <a:tr h="386382"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Extra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475013"/>
                  </a:ext>
                </a:extLst>
              </a:tr>
              <a:tr h="38638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auto_increment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12350"/>
                  </a:ext>
                </a:extLst>
              </a:tr>
              <a:tr h="38638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specilization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258483"/>
                  </a:ext>
                </a:extLst>
              </a:tr>
              <a:tr h="38638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 err="1">
                          <a:effectLst/>
                        </a:rPr>
                        <a:t>d_id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621621"/>
                  </a:ext>
                </a:extLst>
              </a:tr>
              <a:tr h="38638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9380841"/>
                  </a:ext>
                </a:extLst>
              </a:tr>
              <a:tr h="38638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fees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268578"/>
                  </a:ext>
                </a:extLst>
              </a:tr>
              <a:tr h="38638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a_date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97981"/>
                  </a:ext>
                </a:extLst>
              </a:tr>
              <a:tr h="38638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748654"/>
                  </a:ext>
                </a:extLst>
              </a:tr>
              <a:tr h="666906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postingdate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current_timestamp()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12332"/>
                  </a:ext>
                </a:extLst>
              </a:tr>
              <a:tr h="38638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userstatus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019108"/>
                  </a:ext>
                </a:extLst>
              </a:tr>
              <a:tr h="38638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d_status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579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904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9D4C8-D9BE-1F27-49D7-6F41557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DB86-C313-3594-0D4D-A1B86BCC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/>
          <a:lstStyle/>
          <a:p>
            <a:r>
              <a:rPr lang="en-IN" sz="4400" dirty="0" err="1"/>
              <a:t>specilization</a:t>
            </a:r>
            <a:r>
              <a:rPr lang="en-IN" sz="4400" dirty="0"/>
              <a:t>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D66711-B930-7A3E-E8C9-28F6AFE1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272DFBF-6104-EC96-214A-E5321A216F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504516"/>
              </p:ext>
            </p:extLst>
          </p:nvPr>
        </p:nvGraphicFramePr>
        <p:xfrm>
          <a:off x="457200" y="1825624"/>
          <a:ext cx="11277600" cy="2088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828851448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3977175726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1382366458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147115884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3872461105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15080423"/>
                    </a:ext>
                  </a:extLst>
                </a:gridCol>
              </a:tblGrid>
              <a:tr h="441946"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Extra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485859"/>
                  </a:ext>
                </a:extLst>
              </a:tr>
              <a:tr h="441946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s_id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auto_increment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70411"/>
                  </a:ext>
                </a:extLst>
              </a:tr>
              <a:tr h="441946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specilization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910533"/>
                  </a:ext>
                </a:extLst>
              </a:tr>
              <a:tr h="762811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 err="1">
                          <a:effectLst/>
                        </a:rPr>
                        <a:t>created_at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current_timestamp()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478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79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25FD1-FCE7-6990-A904-6AC2A040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03F0-5558-7762-2847-B711E7C3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/>
          <a:lstStyle/>
          <a:p>
            <a:r>
              <a:rPr lang="en-IN" sz="4400" dirty="0" err="1"/>
              <a:t>medical_history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F6CA979-7104-9208-1E75-C62C264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9930F205-3C3A-B76A-483F-74FD4FFA3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471389"/>
              </p:ext>
            </p:extLst>
          </p:nvPr>
        </p:nvGraphicFramePr>
        <p:xfrm>
          <a:off x="457200" y="1825625"/>
          <a:ext cx="11430001" cy="415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806">
                  <a:extLst>
                    <a:ext uri="{9D8B030D-6E8A-4147-A177-3AD203B41FA5}">
                      <a16:colId xmlns:a16="http://schemas.microsoft.com/office/drawing/2014/main" val="420613476"/>
                    </a:ext>
                  </a:extLst>
                </a:gridCol>
                <a:gridCol w="2029806">
                  <a:extLst>
                    <a:ext uri="{9D8B030D-6E8A-4147-A177-3AD203B41FA5}">
                      <a16:colId xmlns:a16="http://schemas.microsoft.com/office/drawing/2014/main" val="3387502162"/>
                    </a:ext>
                  </a:extLst>
                </a:gridCol>
                <a:gridCol w="1302194">
                  <a:extLst>
                    <a:ext uri="{9D8B030D-6E8A-4147-A177-3AD203B41FA5}">
                      <a16:colId xmlns:a16="http://schemas.microsoft.com/office/drawing/2014/main" val="3988527280"/>
                    </a:ext>
                  </a:extLst>
                </a:gridCol>
                <a:gridCol w="1715084">
                  <a:extLst>
                    <a:ext uri="{9D8B030D-6E8A-4147-A177-3AD203B41FA5}">
                      <a16:colId xmlns:a16="http://schemas.microsoft.com/office/drawing/2014/main" val="1562512730"/>
                    </a:ext>
                  </a:extLst>
                </a:gridCol>
                <a:gridCol w="2247583">
                  <a:extLst>
                    <a:ext uri="{9D8B030D-6E8A-4147-A177-3AD203B41FA5}">
                      <a16:colId xmlns:a16="http://schemas.microsoft.com/office/drawing/2014/main" val="2665474173"/>
                    </a:ext>
                  </a:extLst>
                </a:gridCol>
                <a:gridCol w="2105528">
                  <a:extLst>
                    <a:ext uri="{9D8B030D-6E8A-4147-A177-3AD203B41FA5}">
                      <a16:colId xmlns:a16="http://schemas.microsoft.com/office/drawing/2014/main" val="1374254598"/>
                    </a:ext>
                  </a:extLst>
                </a:gridCol>
              </a:tblGrid>
              <a:tr h="397303"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Extra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524132"/>
                  </a:ext>
                </a:extLst>
              </a:tr>
              <a:tr h="397303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m_id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auto_increment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894168"/>
                  </a:ext>
                </a:extLst>
              </a:tr>
              <a:tr h="397303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p_detail_id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698738"/>
                  </a:ext>
                </a:extLst>
              </a:tr>
              <a:tr h="397303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bp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varchar(200)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756918"/>
                  </a:ext>
                </a:extLst>
              </a:tr>
              <a:tr h="397303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varchar(200)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08588"/>
                  </a:ext>
                </a:extLst>
              </a:tr>
              <a:tr h="397303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141813"/>
                  </a:ext>
                </a:extLst>
              </a:tr>
              <a:tr h="397303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varchar(200)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NULL</a:t>
                      </a:r>
                      <a:endParaRPr lang="en-IN" i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674012"/>
                  </a:ext>
                </a:extLst>
              </a:tr>
              <a:tr h="397303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m_prescription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mediumtext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  <a:endParaRPr lang="en-IN" i="1">
                        <a:solidFill>
                          <a:srgbClr val="7D7D7D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38064"/>
                  </a:ext>
                </a:extLst>
              </a:tr>
              <a:tr h="979652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current_timestamp()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on update </a:t>
                      </a:r>
                      <a:r>
                        <a:rPr lang="en-IN" dirty="0" err="1">
                          <a:effectLst/>
                        </a:rPr>
                        <a:t>current_timestamp</a:t>
                      </a:r>
                      <a:r>
                        <a:rPr lang="en-IN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09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90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C49AA-773B-00A6-0690-B0B08F3BE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710C-90A9-6A12-F292-2CBB46A5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/>
          <a:lstStyle/>
          <a:p>
            <a:r>
              <a:rPr lang="en-IN" sz="4400" dirty="0"/>
              <a:t>pages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150E05-34E3-C213-DA2C-E121AC4C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A532510-0F48-33BA-7C2C-973B149EED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403381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8657149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33427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1816794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415267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456464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7964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Extra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auto_increment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11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img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57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87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31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07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06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4629-481C-5367-18F2-2199C16F0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357C-438E-89D6-EC1B-1C093642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/>
          <a:lstStyle/>
          <a:p>
            <a:r>
              <a:rPr lang="en-IN" sz="4400" dirty="0" err="1"/>
              <a:t>contactus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3892F5-1DFB-E5A0-B0CE-38CE3A502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2C0048F-2C78-1F34-2FDE-88D4152265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8411832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94119706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50065591"/>
                    </a:ext>
                  </a:extLst>
                </a:gridCol>
                <a:gridCol w="966537">
                  <a:extLst>
                    <a:ext uri="{9D8B030D-6E8A-4147-A177-3AD203B41FA5}">
                      <a16:colId xmlns:a16="http://schemas.microsoft.com/office/drawing/2014/main" val="1049842923"/>
                    </a:ext>
                  </a:extLst>
                </a:gridCol>
                <a:gridCol w="2165684">
                  <a:extLst>
                    <a:ext uri="{9D8B030D-6E8A-4147-A177-3AD203B41FA5}">
                      <a16:colId xmlns:a16="http://schemas.microsoft.com/office/drawing/2014/main" val="100608668"/>
                    </a:ext>
                  </a:extLst>
                </a:gridCol>
                <a:gridCol w="2125579">
                  <a:extLst>
                    <a:ext uri="{9D8B030D-6E8A-4147-A177-3AD203B41FA5}">
                      <a16:colId xmlns:a16="http://schemas.microsoft.com/office/drawing/2014/main" val="62777691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9612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Extra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50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int(11)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auto_increment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32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dirty="0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38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88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14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message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varchar(255)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 i="1">
                          <a:solidFill>
                            <a:srgbClr val="7D7D7D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73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r>
                        <a:rPr lang="en-IN">
                          <a:effectLst/>
                        </a:rPr>
                        <a:t>current_timestamp()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spcAft>
                          <a:spcPts val="90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350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911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87ED4-6F89-4CE2-2018-A605378F1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69306"/>
            <a:ext cx="12190476" cy="1475874"/>
          </a:xfrm>
        </p:spPr>
        <p:txBody>
          <a:bodyPr>
            <a:normAutofit/>
          </a:bodyPr>
          <a:lstStyle/>
          <a:p>
            <a:r>
              <a:rPr lang="en-IN" sz="7200" dirty="0"/>
              <a:t>MAIN INDEX</a:t>
            </a:r>
          </a:p>
        </p:txBody>
      </p:sp>
      <p:pic>
        <p:nvPicPr>
          <p:cNvPr id="10" name="Picture Placeholder 9" descr="Person using iPad">
            <a:extLst>
              <a:ext uri="{FF2B5EF4-FFF2-40B4-BE49-F238E27FC236}">
                <a16:creationId xmlns:a16="http://schemas.microsoft.com/office/drawing/2014/main" id="{6A064C9C-7F93-5348-CCEF-EE0FA67E30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1896" b="21896"/>
          <a:stretch>
            <a:fillRect/>
          </a:stretch>
        </p:blipFill>
        <p:spPr>
          <a:xfrm>
            <a:off x="1524" y="-2"/>
            <a:ext cx="12188952" cy="4411581"/>
          </a:xfrm>
        </p:spPr>
      </p:pic>
    </p:spTree>
    <p:extLst>
      <p:ext uri="{BB962C8B-B14F-4D97-AF65-F5344CB8AC3E}">
        <p14:creationId xmlns:p14="http://schemas.microsoft.com/office/powerpoint/2010/main" val="910375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E559E-5F36-B225-CAF9-1D9196BE0B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1AA0D4B-7AF2-7ACF-1686-026E9DA9A3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2" b="44474"/>
          <a:stretch/>
        </p:blipFill>
        <p:spPr>
          <a:xfrm>
            <a:off x="838200" y="136525"/>
            <a:ext cx="10515600" cy="621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64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44651-A916-E0C1-F59E-CE49E0E2D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5E937-8202-E84E-8861-8D8010F8A3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EF5F509-3061-1D12-6E6D-7A7FB5DA13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7402" b="-34"/>
          <a:stretch/>
        </p:blipFill>
        <p:spPr>
          <a:xfrm>
            <a:off x="838200" y="136525"/>
            <a:ext cx="105156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4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FF04-C82E-1C82-6ED1-CEBF99270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4658-BABA-1B26-70E4-782AE29FC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540" y="699755"/>
            <a:ext cx="5418993" cy="1325563"/>
          </a:xfrm>
        </p:spPr>
        <p:txBody>
          <a:bodyPr/>
          <a:lstStyle/>
          <a:p>
            <a:r>
              <a:rPr lang="en-IN" dirty="0"/>
              <a:t>OBJECTIVE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E7D4-EFDE-B1D5-49D4-DC5CCB3DCF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3107" y="2314075"/>
            <a:ext cx="5857973" cy="348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To automate hospital operations and reduce manual work.</a:t>
            </a:r>
          </a:p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To maintain accurate and secure patient records.</a:t>
            </a:r>
          </a:p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To provide an efficient appointment scheduling system.</a:t>
            </a:r>
          </a:p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To manage hospital staff, doctors, and inventory effectively.</a:t>
            </a:r>
          </a:p>
          <a:p>
            <a:endParaRPr lang="en-IN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9FA77-8734-0D84-5A0F-127CD421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AD66EE-16C3-E125-C06F-29323719A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6740" y="1933074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2260B1-03EC-A5B1-5863-6595070EDB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8333" b="8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17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AD5B9-5213-CC33-B568-A0E372896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F623-5043-9F41-62D6-4421EF99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/>
          <a:lstStyle/>
          <a:p>
            <a:r>
              <a:rPr lang="en-IN" sz="4400" dirty="0"/>
              <a:t>Gallery: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9ACA3F0-2363-D638-68DF-4B89F55E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8A98B-03F6-15EA-C861-DBD5B84C0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6" b="-1"/>
          <a:stretch/>
        </p:blipFill>
        <p:spPr bwMode="auto">
          <a:xfrm>
            <a:off x="793102" y="1212982"/>
            <a:ext cx="10560698" cy="5143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1022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21FD8-3048-13D5-F66B-19C9813D7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3A75-DB44-3231-A291-EE116F6D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/>
          <a:lstStyle/>
          <a:p>
            <a:r>
              <a:rPr lang="en-IN" sz="4400" dirty="0"/>
              <a:t>Logins: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98D1DBA-02BE-C8D2-2934-B9DE9947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C0BFB-807C-696A-B09E-078EB360E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3"/>
          <a:stretch/>
        </p:blipFill>
        <p:spPr bwMode="auto">
          <a:xfrm>
            <a:off x="793102" y="1212981"/>
            <a:ext cx="10560698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1530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1827-41C8-B423-6600-BB9AFC840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5646-63CF-C322-3FD1-990F5FB9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/>
          <a:lstStyle/>
          <a:p>
            <a:r>
              <a:rPr lang="en-IN" sz="4400" dirty="0"/>
              <a:t>Contact Us: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0A56E6-F2CD-9A09-F3A2-63B987D9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7F133A-F332-5A1F-DDCC-598DAC9A5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5"/>
          <a:stretch/>
        </p:blipFill>
        <p:spPr bwMode="auto">
          <a:xfrm>
            <a:off x="793102" y="1212980"/>
            <a:ext cx="10560698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3840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33AF4-3E12-7399-5FD3-EA527BE1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33FC15-46ED-6AAB-98CB-5290132EB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69306"/>
            <a:ext cx="12190476" cy="1475874"/>
          </a:xfrm>
        </p:spPr>
        <p:txBody>
          <a:bodyPr>
            <a:normAutofit/>
          </a:bodyPr>
          <a:lstStyle/>
          <a:p>
            <a:r>
              <a:rPr lang="en-IN" sz="7200" dirty="0"/>
              <a:t>ADMIN SIDE</a:t>
            </a:r>
          </a:p>
        </p:txBody>
      </p:sp>
      <p:pic>
        <p:nvPicPr>
          <p:cNvPr id="6" name="Picture Placeholder 5" descr="Doctor using touchscreen computer monitor to view a microscope slide">
            <a:extLst>
              <a:ext uri="{FF2B5EF4-FFF2-40B4-BE49-F238E27FC236}">
                <a16:creationId xmlns:a16="http://schemas.microsoft.com/office/drawing/2014/main" id="{6C754DD0-D51E-F908-A279-E2530F68A8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1865" b="218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9373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E66C2-18E2-8FDF-EA62-B51CCA4E4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E2E7-9EE8-98B7-3DCE-663B2FD1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/>
          <a:lstStyle/>
          <a:p>
            <a:r>
              <a:rPr lang="en-IN" sz="4400" dirty="0"/>
              <a:t>Admin Login: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53AE7C-8FA3-40FA-A807-476A4346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3EA49-6AE4-0A37-EA82-1E08DA64A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70" b="6361"/>
          <a:stretch/>
        </p:blipFill>
        <p:spPr bwMode="auto">
          <a:xfrm>
            <a:off x="793102" y="1212980"/>
            <a:ext cx="10560698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8833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7677-C618-DA3A-1869-7468DC16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191C-7599-2593-2152-0049FE7F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/>
          <a:lstStyle/>
          <a:p>
            <a:r>
              <a:rPr lang="en-IN" sz="4400" dirty="0"/>
              <a:t>Admin Account: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5D20B5-5CB7-5E4A-DC14-F2F95FF3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831C24-D11B-2164-3A86-2F4364B07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6316"/>
            <a:ext cx="372353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0A4E1C-74C6-A6C2-24AB-E0BF49A8B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434" y="1506316"/>
            <a:ext cx="3827144" cy="29128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B9FCAD-EA64-761C-7875-53761C5BA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578" y="1506316"/>
            <a:ext cx="3697222" cy="36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00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BDDD2-81AF-4F7E-A688-3E44E9630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4A4B-4852-D1B0-8938-E71DABB9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/>
          <a:lstStyle/>
          <a:p>
            <a:r>
              <a:rPr lang="en-IN" sz="4400" dirty="0"/>
              <a:t>Admin Dashboard: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584C11-1B29-9FB9-3E15-57D156DD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CCE0AA-5A81-1FB8-0460-51C6DECE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944"/>
          <a:stretch/>
        </p:blipFill>
        <p:spPr bwMode="auto">
          <a:xfrm>
            <a:off x="793102" y="1212980"/>
            <a:ext cx="10605796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5860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383DE-54DC-1346-4DE7-A085D359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5B42-9856-E8ED-818A-E0EB350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Admin (Manage Doctor):</a:t>
            </a:r>
            <a:br>
              <a:rPr lang="en-IN" sz="4400" dirty="0"/>
            </a:br>
            <a:r>
              <a:rPr lang="en-IN" sz="2700" dirty="0"/>
              <a:t>1. Add Specialization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5C49437-3C90-45C8-D2F3-03A4A0E8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C67C02-7680-C126-A717-6587ED4A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696"/>
          <a:stretch/>
        </p:blipFill>
        <p:spPr bwMode="auto">
          <a:xfrm>
            <a:off x="793103" y="1324947"/>
            <a:ext cx="10560698" cy="5031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1515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33CC4-3313-6763-FCAA-897BBD970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7CB4-9DD4-9D2C-A22E-1C95A91E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Admin (Manage Doctor):</a:t>
            </a:r>
            <a:br>
              <a:rPr lang="en-IN" sz="4400" dirty="0"/>
            </a:br>
            <a:r>
              <a:rPr lang="en-IN" sz="2700" dirty="0"/>
              <a:t>2. Add Doctor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BEEA27E-DB13-66E9-F1EB-566F7D12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738E3-569C-1428-1937-EE19B9C94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02" y="1324947"/>
            <a:ext cx="10560698" cy="50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75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341E8-489A-8FEC-05A0-5FFFD54B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EF9A-A7D2-B906-98A5-95046B82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Admin (Manage Doctor):</a:t>
            </a:r>
            <a:br>
              <a:rPr lang="en-IN" sz="4400" dirty="0"/>
            </a:br>
            <a:r>
              <a:rPr lang="en-IN" sz="2700" dirty="0"/>
              <a:t>3. View &amp; Edit Doctors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637D1D6-20F5-7F6C-B524-6F0DDC23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55009-3464-4184-E8B5-65830D23F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198"/>
          <a:stretch/>
        </p:blipFill>
        <p:spPr bwMode="auto">
          <a:xfrm>
            <a:off x="838200" y="1334278"/>
            <a:ext cx="10515600" cy="50220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260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23122"/>
            <a:ext cx="12190476" cy="1356310"/>
          </a:xfrm>
        </p:spPr>
        <p:txBody>
          <a:bodyPr>
            <a:normAutofit/>
          </a:bodyPr>
          <a:lstStyle/>
          <a:p>
            <a:r>
              <a:rPr lang="en-IN" sz="5400" b="1" dirty="0"/>
              <a:t>MODULES &amp; FEATURES</a:t>
            </a:r>
            <a:endParaRPr lang="en-US" sz="5400" dirty="0"/>
          </a:p>
        </p:txBody>
      </p:sp>
      <p:pic>
        <p:nvPicPr>
          <p:cNvPr id="8" name="Picture Placeholder 7" descr="CPU with binary numbers and blueprint">
            <a:extLst>
              <a:ext uri="{FF2B5EF4-FFF2-40B4-BE49-F238E27FC236}">
                <a16:creationId xmlns:a16="http://schemas.microsoft.com/office/drawing/2014/main" id="{842658A8-82F4-0BE6-A616-9EA761E3CF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6658" b="166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891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24188-631F-9A9B-2B7F-C15C5846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142C4-354D-9C49-E5F4-556580FF3C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8DD6AB6-F9AC-2DB5-0A29-6C8914EB66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02" r="-174"/>
          <a:stretch/>
        </p:blipFill>
        <p:spPr>
          <a:xfrm>
            <a:off x="838200" y="411480"/>
            <a:ext cx="10515600" cy="59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46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204FD-364C-84CA-316C-1B4D0665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1098-B42F-8447-7E1F-2661D4AC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Admin (Manage User):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06181E4-7F74-C214-4347-994DA5F9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D17B3A-2DFE-B678-54BB-44DE2340A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449"/>
          <a:stretch/>
        </p:blipFill>
        <p:spPr bwMode="auto">
          <a:xfrm>
            <a:off x="838200" y="1212981"/>
            <a:ext cx="10515600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5079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4D83B-249A-5F8B-D897-4F2AB506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97A0-03A0-BF03-244E-E7C5DB4F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Admin (Manage Patient &amp; View Details):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1724D2-5B88-72F0-6615-D637FF2E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80F83-B8C7-9F20-F004-9B89B7C2B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53"/>
          <a:stretch/>
        </p:blipFill>
        <p:spPr bwMode="auto">
          <a:xfrm>
            <a:off x="838200" y="1212981"/>
            <a:ext cx="10515600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04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A5C4-88D3-09AD-7998-92FEA02D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803C-3DC9-7E72-76AB-80E774F2C7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0222A97-7FF1-6B2D-5378-D23708425A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51" r="391"/>
          <a:stretch/>
        </p:blipFill>
        <p:spPr bwMode="auto">
          <a:xfrm>
            <a:off x="830425" y="411480"/>
            <a:ext cx="10523376" cy="5870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4079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17A43-6F5D-9C77-71E6-D4A3BA39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E79F-D201-AD63-2758-CA1F6928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Admin (View Appointment Histories):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E7CA7D-028E-7E7A-47C2-BB1354C5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CC746F-0F46-58A5-C278-96694E426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48"/>
          <a:stretch/>
        </p:blipFill>
        <p:spPr bwMode="auto">
          <a:xfrm>
            <a:off x="793102" y="1212981"/>
            <a:ext cx="10560698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5921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DBE74-C722-6426-E125-6925E0D9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BE0C-C329-60DE-E860-7C2B554B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Admin (Read Queries):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FB8F37-DAEB-C1DE-BEDC-6058BE96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E492C-D966-6EE8-1846-0BD43909B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206"/>
          <a:stretch/>
        </p:blipFill>
        <p:spPr bwMode="auto">
          <a:xfrm>
            <a:off x="838200" y="1212980"/>
            <a:ext cx="10515600" cy="5143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7359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CD23-D589-A74E-4492-78D6C496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1BBD-6BC8-AF38-93D5-E2C32227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Admin (View Reports ):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4D3E983-69E1-6169-8F31-F7CEC52B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8B240E-4584-F172-DBE6-2BE92FAE0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706"/>
          <a:stretch/>
        </p:blipFill>
        <p:spPr bwMode="auto">
          <a:xfrm>
            <a:off x="838200" y="1212981"/>
            <a:ext cx="10515600" cy="5264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0296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504E3-6DFC-AD9C-FFC4-4FC802F8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D0C5-D519-E324-2EA9-11F2E25F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Admin (Manage Pages):</a:t>
            </a:r>
            <a:br>
              <a:rPr lang="en-IN" sz="4400" dirty="0"/>
            </a:br>
            <a:r>
              <a:rPr lang="en-IN" sz="2700" dirty="0"/>
              <a:t>1. Advertisement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878967-CE10-0336-B7EB-B1AE44C1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456EA2-C46E-8B52-CF3C-B54B1E43E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706"/>
          <a:stretch/>
        </p:blipFill>
        <p:spPr bwMode="auto">
          <a:xfrm>
            <a:off x="838200" y="1380930"/>
            <a:ext cx="10515600" cy="49754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6287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7F9CC-9F57-8450-64D9-8E55FFBED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CD5C-2DCB-EDD7-150D-70B79C83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Admin (Manage Pages):</a:t>
            </a:r>
            <a:br>
              <a:rPr lang="en-IN" sz="4400" dirty="0"/>
            </a:br>
            <a:r>
              <a:rPr lang="en-IN" sz="2700" dirty="0"/>
              <a:t>2. About Us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B990D96-E9FC-CE9C-EA2E-79B15724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EC874B-016D-E819-B09F-0A7868D2F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198"/>
          <a:stretch/>
        </p:blipFill>
        <p:spPr bwMode="auto">
          <a:xfrm>
            <a:off x="848207" y="1352938"/>
            <a:ext cx="10495585" cy="50034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2775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EC22B-8E09-39F7-7988-0DA2B5DBD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50DB-2F09-CDD7-9062-560D1F8D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Admin (Manage Pages):</a:t>
            </a:r>
            <a:br>
              <a:rPr lang="en-IN" sz="4400" dirty="0"/>
            </a:br>
            <a:r>
              <a:rPr lang="en-IN" sz="2700" dirty="0"/>
              <a:t>3. </a:t>
            </a:r>
            <a:r>
              <a:rPr lang="en-IN" sz="2700" dirty="0" err="1"/>
              <a:t>Gellary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F5003E0-877A-7CED-E4CD-0DCD469C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C2BD80-54B3-9E46-53DE-9F54947CF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02" y="1352940"/>
            <a:ext cx="10560698" cy="50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1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0690-BEC9-7DC1-C48D-E56AEABD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/>
              <a:t>ADMIN MODULE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80842-4636-4FDC-800D-6C107A445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Manage hospital departments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Monitor system usage and generate reports.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Add and manage doctors &amp; their specialization.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Manage users/patients.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View </a:t>
            </a:r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appointment history and queries.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Generate reports.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Search patients and manage pages(</a:t>
            </a:r>
            <a:r>
              <a:rPr lang="en-IN" sz="1800" dirty="0" err="1">
                <a:latin typeface="Aharoni" panose="02010803020104030203" pitchFamily="2" charset="-79"/>
                <a:cs typeface="Aharoni" panose="02010803020104030203" pitchFamily="2" charset="-79"/>
              </a:rPr>
              <a:t>gallery,about</a:t>
            </a:r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sz="1800" dirty="0" err="1">
                <a:latin typeface="Aharoni" panose="02010803020104030203" pitchFamily="2" charset="-79"/>
                <a:cs typeface="Aharoni" panose="02010803020104030203" pitchFamily="2" charset="-79"/>
              </a:rPr>
              <a:t>us,advertisement,etc</a:t>
            </a:r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…).</a:t>
            </a:r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48F70-B1B1-8C70-5E59-471B7435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30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F9D1-6252-CE2A-3910-F07F3CFEA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3F64F3-B9B8-A297-A6C5-7D3EE3960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69306"/>
            <a:ext cx="12190476" cy="1475874"/>
          </a:xfrm>
        </p:spPr>
        <p:txBody>
          <a:bodyPr>
            <a:normAutofit/>
          </a:bodyPr>
          <a:lstStyle/>
          <a:p>
            <a:r>
              <a:rPr lang="en-IN" sz="7200" dirty="0"/>
              <a:t>DOCTOR SIDE</a:t>
            </a:r>
          </a:p>
        </p:txBody>
      </p:sp>
      <p:pic>
        <p:nvPicPr>
          <p:cNvPr id="7" name="Picture Placeholder 6" descr="Stethoscope on white background">
            <a:extLst>
              <a:ext uri="{FF2B5EF4-FFF2-40B4-BE49-F238E27FC236}">
                <a16:creationId xmlns:a16="http://schemas.microsoft.com/office/drawing/2014/main" id="{D599D312-1ADB-6379-40BF-AB2C41724D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1674" b="21674"/>
          <a:stretch>
            <a:fillRect/>
          </a:stretch>
        </p:blipFill>
        <p:spPr>
          <a:xfrm>
            <a:off x="0" y="0"/>
            <a:ext cx="12188952" cy="4572000"/>
          </a:xfrm>
        </p:spPr>
      </p:pic>
    </p:spTree>
    <p:extLst>
      <p:ext uri="{BB962C8B-B14F-4D97-AF65-F5344CB8AC3E}">
        <p14:creationId xmlns:p14="http://schemas.microsoft.com/office/powerpoint/2010/main" val="1067018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52000-8A3B-D3F2-2876-9E75D64D9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149B-2A4B-C305-943D-EFB6659F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Doctor Login: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AAC7E3-5DF9-724F-B506-1F9A9C15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0DED0-33EC-F86B-E853-ADAF7A212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8" b="7001"/>
          <a:stretch/>
        </p:blipFill>
        <p:spPr bwMode="auto">
          <a:xfrm>
            <a:off x="793102" y="1212980"/>
            <a:ext cx="10560698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0835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87895-E3C5-7389-15D3-EB486735C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8F53-DDA2-9FA0-81DD-2BD96DB7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Doctor Account: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4FF3551-D40A-053A-8439-57482FB1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E5A501-CD6C-D4B9-37D1-2C4D83C6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480392"/>
            <a:ext cx="3919223" cy="32968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1A29D-E33B-AF68-946C-806026CB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52" y="1480392"/>
            <a:ext cx="3670597" cy="3128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9DF9F-16BA-6EF0-0CE9-D3B140E80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79" y="1480392"/>
            <a:ext cx="3694986" cy="38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07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8E64-1B06-8C83-C628-105EADCAA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ED66-35FA-A1D5-2B37-0935E7F8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Doctor Dashboard: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4C91D2-3AAB-7036-D71E-06851A15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F092F0-2D98-9123-96F6-983E6444C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698"/>
          <a:stretch/>
        </p:blipFill>
        <p:spPr bwMode="auto">
          <a:xfrm>
            <a:off x="878611" y="1212980"/>
            <a:ext cx="10434778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9592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F1A3A-05D9-B652-80C7-812042A23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4157-6E18-368D-A367-6D9F5150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Doctor (Manage Appointment History):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BE60B41-8C94-BF9F-6DF4-48F2195E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9CC8-C602-F061-823F-F4678A0F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948"/>
          <a:stretch/>
        </p:blipFill>
        <p:spPr bwMode="auto">
          <a:xfrm>
            <a:off x="863453" y="1212980"/>
            <a:ext cx="10465093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0224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1220E-EB1E-E46F-66C3-8864F730E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28EF-D2B6-7A3A-E6E6-4434D412B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Doctor (Manage Patient):</a:t>
            </a:r>
            <a:br>
              <a:rPr lang="en-IN" sz="4400" dirty="0"/>
            </a:br>
            <a:r>
              <a:rPr lang="en-IN" sz="2700" dirty="0"/>
              <a:t>1. Add Patient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48FE711-3A78-94EF-9F58-8FFAF2D7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DDE157-BAC3-CD84-C94D-05329196E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02" y="1390260"/>
            <a:ext cx="10560698" cy="49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68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2E19-0870-A2C8-F5FD-B364B84BE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BB32-DE0B-1011-A298-5F51EE93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Doctor (Manage Patient):</a:t>
            </a:r>
            <a:br>
              <a:rPr lang="en-IN" sz="4400" dirty="0"/>
            </a:br>
            <a:r>
              <a:rPr lang="en-IN" sz="2700" dirty="0"/>
              <a:t>2. View &amp; Edit Patient Details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D1EA220-58B9-0A34-C0FE-99F14B00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E48E8B-BF81-4F04-8D52-4E2710B1B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454"/>
          <a:stretch/>
        </p:blipFill>
        <p:spPr bwMode="auto">
          <a:xfrm>
            <a:off x="838200" y="1287624"/>
            <a:ext cx="10515600" cy="50687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2885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2F616-8534-1E37-5903-79F09AE6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C8877-FB93-735D-0866-864BE7DB7A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13A5E7D-559C-3213-952A-F6F0537398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" t="-188" b="805"/>
          <a:stretch/>
        </p:blipFill>
        <p:spPr>
          <a:xfrm>
            <a:off x="838200" y="136525"/>
            <a:ext cx="105156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8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09909-F02D-0393-2983-678FA2A8A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C6AC3-7675-7164-7D1A-567453B79E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B241AD-099C-16F1-188A-D235DA0FDC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62" r="-166"/>
          <a:stretch/>
        </p:blipFill>
        <p:spPr>
          <a:xfrm>
            <a:off x="838200" y="136525"/>
            <a:ext cx="105156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75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B3525-C565-8F00-157F-07B9D704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2FDB-C019-2336-8400-5C0F33FA2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Doctor (Search Patient):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B53D8D-D11C-6929-4522-A3124B8A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B88CD2-055C-8F8E-2D7B-11875BF09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459"/>
          <a:stretch/>
        </p:blipFill>
        <p:spPr bwMode="auto">
          <a:xfrm>
            <a:off x="838200" y="1212980"/>
            <a:ext cx="10515600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170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7F114-D4B8-4A66-0F75-E982D2A24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24B48-B309-BBC4-D1B7-F3B32E38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/>
              <a:t>DOCTOR MODULE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E37F3-A953-6179-539E-E6E009C66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Login and manage personal profiles.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View and manage patient records.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Schedule and update appointments.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Prescribe medicines and generate prescriptions.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Search patients by email or name.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BFBD-822F-5A13-4616-A0959C7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04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9FBBA-D2DD-3CE7-6105-00F8D6718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F4EA1-E935-1759-C24F-176313C22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69306"/>
            <a:ext cx="12190476" cy="1475874"/>
          </a:xfrm>
        </p:spPr>
        <p:txBody>
          <a:bodyPr>
            <a:normAutofit/>
          </a:bodyPr>
          <a:lstStyle/>
          <a:p>
            <a:r>
              <a:rPr lang="en-IN" sz="7200" dirty="0"/>
              <a:t>PATIENT SIDE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9610FF6-B829-EE03-6147-1A17CA949E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883" b="21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2127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E7C1A-D2E9-A4B6-557B-04391DE17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674F-2709-414E-D75B-6A0B131C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Patient Registration: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0D1CFF-5A59-E982-CCE0-66165C67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26747-0996-EA96-D2F3-000F1F78C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02" y="1212981"/>
            <a:ext cx="10560698" cy="514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4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4485A-E814-ED5A-625A-F9E892159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8A8F-EDCC-A3B3-EF36-D0B07A4F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Patient Login: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9896498-DFD2-05DF-26D9-C7194D78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77B666-2161-B630-7288-FC0C3FD5F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31"/>
          <a:stretch/>
        </p:blipFill>
        <p:spPr bwMode="auto">
          <a:xfrm>
            <a:off x="793102" y="1212980"/>
            <a:ext cx="10605796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4851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AFCFE-BC1E-25B1-DF61-4C1A5EB2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7785-A7D2-DCF0-B534-525A5A7A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Patient (Forget Password):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67E62A-CFE4-C050-9086-9A219AF9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A9B8E-5B41-211C-46A7-EAEBAFB43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2" r="3264"/>
          <a:stretch/>
        </p:blipFill>
        <p:spPr bwMode="auto">
          <a:xfrm>
            <a:off x="531846" y="1344768"/>
            <a:ext cx="3957182" cy="2453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A85B10-A07E-5EFE-EE75-2D781E8F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528" y="1325709"/>
            <a:ext cx="2966131" cy="2492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0892A-80DE-B51C-AB31-4B57B9E105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49247"/>
          <a:stretch/>
        </p:blipFill>
        <p:spPr bwMode="auto">
          <a:xfrm>
            <a:off x="7922159" y="1325709"/>
            <a:ext cx="3034840" cy="2760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3A736-97B3-A319-31AF-54E716703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12" b="7398"/>
          <a:stretch/>
        </p:blipFill>
        <p:spPr bwMode="auto">
          <a:xfrm>
            <a:off x="531846" y="3930505"/>
            <a:ext cx="4190682" cy="19517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2103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AEA45-72C9-1AE6-2666-80DDD273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20A4-CB72-4907-A5C0-76B7B5B7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Patient Account: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A96363-E28D-DDFF-3079-A63BAD8A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8E4B13-A81F-DFC0-63EC-30765553D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313979"/>
            <a:ext cx="4016736" cy="360161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E8872-96D6-9407-0EBD-72941118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5" t="2788" r="9287"/>
          <a:stretch/>
        </p:blipFill>
        <p:spPr>
          <a:xfrm>
            <a:off x="4557179" y="1313979"/>
            <a:ext cx="3321699" cy="4230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BCC6D0-96FE-3931-EA28-AD3528DF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16" r="8189"/>
          <a:stretch/>
        </p:blipFill>
        <p:spPr>
          <a:xfrm>
            <a:off x="7962122" y="1313979"/>
            <a:ext cx="4040156" cy="32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30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91AE8-6C86-1C3E-4E31-3F4EF4AB6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B1A9-CD04-AF63-126F-FF90AE32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Patient Dashboard: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65D0892-99B7-C10A-77BD-DE3DA048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02F984-2AED-89F7-8510-7DFED5BAB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93"/>
          <a:stretch/>
        </p:blipFill>
        <p:spPr bwMode="auto">
          <a:xfrm>
            <a:off x="838200" y="1212981"/>
            <a:ext cx="10515600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7239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8561A-95BD-DA8E-21DB-16E307AD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772A-3CAD-5396-9E61-260317CF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Patient Book Appointment: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24B6A1-FDBF-8FAD-5783-15C1F2B4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BCB8F8-3F17-7311-665D-AFD9275FE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93"/>
          <a:stretch/>
        </p:blipFill>
        <p:spPr bwMode="auto">
          <a:xfrm>
            <a:off x="793102" y="1212980"/>
            <a:ext cx="10560697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602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1C25E-3EBC-2995-069A-87ED2A29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7018-FBA9-83EE-6762-290A945E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Patient Book Appointment: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3732E41-ED7B-92C3-304F-B9261A77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14429-D7D5-144A-7D66-6BDE8DE6F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634"/>
          <a:stretch/>
        </p:blipFill>
        <p:spPr bwMode="auto">
          <a:xfrm>
            <a:off x="883298" y="1212981"/>
            <a:ext cx="10470502" cy="5143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82612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AA64-64D9-2FAB-473F-8A2D52D62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6C2C-BA45-3EE9-AE3E-1846640E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Patient Medical History: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EFD588-025E-FAF1-3072-1BA510AD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D4204D-C51E-71B5-4D90-7E0D886EA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11566"/>
          <a:stretch/>
        </p:blipFill>
        <p:spPr bwMode="auto">
          <a:xfrm>
            <a:off x="793102" y="1212981"/>
            <a:ext cx="10560698" cy="514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67640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F7913-ABF2-60E3-C0B5-F37AF706E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A1EE-20DE-F8DA-C311-B41FAD5F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381001"/>
            <a:ext cx="10941698" cy="831980"/>
          </a:xfrm>
        </p:spPr>
        <p:txBody>
          <a:bodyPr>
            <a:normAutofit/>
          </a:bodyPr>
          <a:lstStyle/>
          <a:p>
            <a:r>
              <a:rPr lang="en-IN" sz="4400" dirty="0"/>
              <a:t>Logout: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80418CC-5237-7942-D9AD-5A2A22CE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D22B61-D964-A243-E6A2-CDE9AC8AA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621" y="2329942"/>
            <a:ext cx="6886757" cy="190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7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8E604-ED54-0860-0719-215B4F82B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F3BB-96CA-A57B-C58F-218EF664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/>
              <a:t>PATIENT MODULE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EA435-A32F-444B-61AB-3BECB1466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Register and manage personal profiles.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Book and view appointments.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View medical history and prescriptions.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93848-ECE5-1546-03C5-CBE8BDBE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61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230"/>
            <a:ext cx="5009147" cy="1325563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175793"/>
            <a:ext cx="4953001" cy="3851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HMS is a web-based application that allows hospitals to manage operations digitally.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Features include: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authentication for security.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Role-based access control (Admin, Doctor, Patient).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Intuitive user interface for better experience.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1E52-FFC6-40C5-B370-26EA23A5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E646606-940F-4C41-BC56-6A295533E9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6368716" y="278833"/>
            <a:ext cx="5430253" cy="5913420"/>
          </a:xfr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E302-0B32-99BD-7123-61D1A96A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80ACC-3636-783A-FABE-65765192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  <a:hlinkClick r:id="rId2"/>
              </a:rPr>
              <a:t>Hospital Management System In PHP ,Download Hospital Management System Project on PHP</a:t>
            </a:r>
            <a:endParaRPr lang="en-U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Hospital vectors, photos and PSD files | Free download</a:t>
            </a:r>
            <a:endParaRPr lang="en-IN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B838-6B0A-5229-48B6-D2B2A8CE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340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1C7B78B-F743-4CBD-8A4C-876D008563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1011" b="11011"/>
          <a:stretch/>
        </p:blipFill>
        <p:spPr>
          <a:xfrm>
            <a:off x="458724" y="411480"/>
            <a:ext cx="11274552" cy="5870448"/>
          </a:xfr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B4A6BAED-EBE6-4796-91D1-762EB5936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1" y="3490624"/>
            <a:ext cx="5913782" cy="1235382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E58EF-CE6D-472E-8AF9-E91E9F7AD3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5DA427-17CD-AE1C-35F6-F57EA93F7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3C2E5B-BE82-9200-9EED-E4ABA4D8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9" y="2294021"/>
            <a:ext cx="4315968" cy="1283368"/>
          </a:xfrm>
        </p:spPr>
        <p:txBody>
          <a:bodyPr>
            <a:normAutofit/>
          </a:bodyPr>
          <a:lstStyle/>
          <a:p>
            <a:r>
              <a:rPr lang="en-IN" b="1" dirty="0"/>
              <a:t>TECHNOLOGY USED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397C6A-7895-C3FF-C8AF-A756AA57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15" name="Picture Placeholder 14" descr="CPU with binary numbers and blueprint">
            <a:extLst>
              <a:ext uri="{FF2B5EF4-FFF2-40B4-BE49-F238E27FC236}">
                <a16:creationId xmlns:a16="http://schemas.microsoft.com/office/drawing/2014/main" id="{D6B69854-AE6B-2330-53EC-3743986E94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2422" r="32422"/>
          <a:stretch>
            <a:fillRect/>
          </a:stretch>
        </p:blipFill>
        <p:spPr>
          <a:xfrm>
            <a:off x="4668253" y="1315453"/>
            <a:ext cx="3080083" cy="3942347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63AFD8-AF88-FA7A-57A8-DCB7C0D1E2B5}"/>
              </a:ext>
            </a:extLst>
          </p:cNvPr>
          <p:cNvSpPr txBox="1"/>
          <p:nvPr/>
        </p:nvSpPr>
        <p:spPr>
          <a:xfrm>
            <a:off x="8052466" y="1604210"/>
            <a:ext cx="36664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SzPct val="88000"/>
            </a:pP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Frontend: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HTML, CSS, JavaScript </a:t>
            </a:r>
          </a:p>
          <a:p>
            <a:pPr>
              <a:lnSpc>
                <a:spcPct val="200000"/>
              </a:lnSpc>
              <a:buSzPct val="88000"/>
            </a:pP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Backend: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PHP, Java </a:t>
            </a:r>
          </a:p>
          <a:p>
            <a:pPr>
              <a:lnSpc>
                <a:spcPct val="200000"/>
              </a:lnSpc>
              <a:buSzPct val="88000"/>
            </a:pP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Database: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MySQL</a:t>
            </a:r>
          </a:p>
          <a:p>
            <a:pPr>
              <a:lnSpc>
                <a:spcPct val="200000"/>
              </a:lnSpc>
              <a:buSzPct val="88000"/>
            </a:pPr>
            <a:endParaRPr lang="en-IN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  <a:buSzPct val="88000"/>
            </a:pPr>
            <a:endParaRPr lang="en-IN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  <a:buSzPct val="88000"/>
            </a:pPr>
            <a:endParaRPr lang="en-IN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8711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D20CA-2B56-3CFE-3610-03A15932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BBB213-13FF-4C20-8EF6-6D57055448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E4DF5-20C2-3DB5-08E0-9EC5D80B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8" y="2294021"/>
            <a:ext cx="4435775" cy="1524000"/>
          </a:xfrm>
        </p:spPr>
        <p:txBody>
          <a:bodyPr>
            <a:normAutofit/>
          </a:bodyPr>
          <a:lstStyle/>
          <a:p>
            <a:r>
              <a:rPr lang="en-IN" b="1" dirty="0"/>
              <a:t>HARDWARE REQUIREMENT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6981E4-5ADC-2CE4-270D-43998A07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E3337-213A-C452-6074-6D490DB903C4}"/>
              </a:ext>
            </a:extLst>
          </p:cNvPr>
          <p:cNvSpPr txBox="1"/>
          <p:nvPr/>
        </p:nvSpPr>
        <p:spPr>
          <a:xfrm>
            <a:off x="8052466" y="1604210"/>
            <a:ext cx="36664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  <a:buSzPct val="90000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Processor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intel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i5   </a:t>
            </a:r>
          </a:p>
          <a:p>
            <a:pPr lvl="1">
              <a:lnSpc>
                <a:spcPct val="200000"/>
              </a:lnSpc>
              <a:buSzPct val="90000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RAM: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8GB RAM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>
              <a:lnSpc>
                <a:spcPct val="200000"/>
              </a:lnSpc>
              <a:buSzPct val="90000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Storage: 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Upto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512GB</a:t>
            </a:r>
          </a:p>
          <a:p>
            <a:pPr>
              <a:lnSpc>
                <a:spcPct val="200000"/>
              </a:lnSpc>
              <a:buSzPct val="88000"/>
            </a:pPr>
            <a:endParaRPr lang="en-IN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  <a:buSzPct val="88000"/>
            </a:pPr>
            <a:endParaRPr lang="en-IN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  <a:buSzPct val="88000"/>
            </a:pPr>
            <a:endParaRPr lang="en-IN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Placeholder 6" descr="Mother Board">
            <a:extLst>
              <a:ext uri="{FF2B5EF4-FFF2-40B4-BE49-F238E27FC236}">
                <a16:creationId xmlns:a16="http://schemas.microsoft.com/office/drawing/2014/main" id="{59026A6B-6FCE-C879-7D46-7B568E5E7C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9172" r="29172"/>
          <a:stretch>
            <a:fillRect/>
          </a:stretch>
        </p:blipFill>
        <p:spPr>
          <a:xfrm>
            <a:off x="4555957" y="1203158"/>
            <a:ext cx="3192379" cy="4283242"/>
          </a:xfrm>
        </p:spPr>
      </p:pic>
    </p:spTree>
    <p:extLst>
      <p:ext uri="{BB962C8B-B14F-4D97-AF65-F5344CB8AC3E}">
        <p14:creationId xmlns:p14="http://schemas.microsoft.com/office/powerpoint/2010/main" val="304493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EEF2"/>
      </a:accent1>
      <a:accent2>
        <a:srgbClr val="9CD3D9"/>
      </a:accent2>
      <a:accent3>
        <a:srgbClr val="387373"/>
      </a:accent3>
      <a:accent4>
        <a:srgbClr val="022E40"/>
      </a:accent4>
      <a:accent5>
        <a:srgbClr val="F2E4C9"/>
      </a:accent5>
      <a:accent6>
        <a:srgbClr val="FFFFF5"/>
      </a:accent6>
      <a:hlink>
        <a:srgbClr val="0563C1"/>
      </a:hlink>
      <a:folHlink>
        <a:srgbClr val="954F72"/>
      </a:folHlink>
    </a:clrScheme>
    <a:fontScheme name="Custom 114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scape_tm44613219_Win32_JB_SL_v3" id="{1C87AC08-773C-4510-A4A8-B1D3594C4029}" vid="{72F6DBE6-EDB8-4427-B790-8ECF5ED625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576AF5-45CB-4D7F-8506-5C2B8F7E0C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1B5A3C-8B2E-4B35-A109-4713D9D35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73F6E9-2FA5-4F36-A42B-ED7213C4AA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705</TotalTime>
  <Words>1212</Words>
  <Application>Microsoft Office PowerPoint</Application>
  <PresentationFormat>Widescreen</PresentationFormat>
  <Paragraphs>486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Aharoni</vt:lpstr>
      <vt:lpstr>Arial</vt:lpstr>
      <vt:lpstr>Arial Rounded MT Bold</vt:lpstr>
      <vt:lpstr>Bodoni MT</vt:lpstr>
      <vt:lpstr>Calibri</vt:lpstr>
      <vt:lpstr>Source Sans Pro Light</vt:lpstr>
      <vt:lpstr>Wingdings</vt:lpstr>
      <vt:lpstr>Office Theme</vt:lpstr>
      <vt:lpstr>          HOSPITAL MANAGEMENT SYSTEM </vt:lpstr>
      <vt:lpstr>INTRODUCTION</vt:lpstr>
      <vt:lpstr>OBJECTIVE </vt:lpstr>
      <vt:lpstr>MODULES &amp; FEATURES</vt:lpstr>
      <vt:lpstr>ADMIN MODULE</vt:lpstr>
      <vt:lpstr>DOCTOR MODULE</vt:lpstr>
      <vt:lpstr>PATIENT MODULE</vt:lpstr>
      <vt:lpstr>TECHNOLOGY USED</vt:lpstr>
      <vt:lpstr>HARDWARE REQUIREMENT</vt:lpstr>
      <vt:lpstr> DATA FLOW DIAGRAM</vt:lpstr>
      <vt:lpstr>  0 (CONTEXT) LEVEL</vt:lpstr>
      <vt:lpstr>  1ST LEVEL</vt:lpstr>
      <vt:lpstr>   2ND LEVEL(ADMIN)</vt:lpstr>
      <vt:lpstr>   2ND LEVEL(DOCTOR)</vt:lpstr>
      <vt:lpstr>   2ND LEVEL(PATIENT)</vt:lpstr>
      <vt:lpstr>   E-R DIAGRAM</vt:lpstr>
      <vt:lpstr>  DATABASE DESIGN (TABLES)</vt:lpstr>
      <vt:lpstr>admin_mast</vt:lpstr>
      <vt:lpstr>doctor_mast</vt:lpstr>
      <vt:lpstr>patient_mast</vt:lpstr>
      <vt:lpstr>patient_detail</vt:lpstr>
      <vt:lpstr>appointment </vt:lpstr>
      <vt:lpstr>specilization </vt:lpstr>
      <vt:lpstr>medical_history</vt:lpstr>
      <vt:lpstr>pages</vt:lpstr>
      <vt:lpstr>contactus</vt:lpstr>
      <vt:lpstr>MAIN INDEX</vt:lpstr>
      <vt:lpstr>PowerPoint Presentation</vt:lpstr>
      <vt:lpstr>PowerPoint Presentation</vt:lpstr>
      <vt:lpstr>Gallery:</vt:lpstr>
      <vt:lpstr>Logins:</vt:lpstr>
      <vt:lpstr>Contact Us:</vt:lpstr>
      <vt:lpstr>ADMIN SIDE</vt:lpstr>
      <vt:lpstr>Admin Login:</vt:lpstr>
      <vt:lpstr>Admin Account:</vt:lpstr>
      <vt:lpstr>Admin Dashboard:</vt:lpstr>
      <vt:lpstr>Admin (Manage Doctor): 1. Add Specialization</vt:lpstr>
      <vt:lpstr>Admin (Manage Doctor): 2. Add Doctor</vt:lpstr>
      <vt:lpstr>Admin (Manage Doctor): 3. View &amp; Edit Doctors</vt:lpstr>
      <vt:lpstr>PowerPoint Presentation</vt:lpstr>
      <vt:lpstr>Admin (Manage User):</vt:lpstr>
      <vt:lpstr>Admin (Manage Patient &amp; View Details):</vt:lpstr>
      <vt:lpstr>PowerPoint Presentation</vt:lpstr>
      <vt:lpstr>Admin (View Appointment Histories):</vt:lpstr>
      <vt:lpstr>Admin (Read Queries):</vt:lpstr>
      <vt:lpstr>Admin (View Reports ):</vt:lpstr>
      <vt:lpstr>Admin (Manage Pages): 1. Advertisement</vt:lpstr>
      <vt:lpstr>Admin (Manage Pages): 2. About Us</vt:lpstr>
      <vt:lpstr>Admin (Manage Pages): 3. Gellary</vt:lpstr>
      <vt:lpstr>DOCTOR SIDE</vt:lpstr>
      <vt:lpstr>Doctor Login:</vt:lpstr>
      <vt:lpstr>Doctor Account:</vt:lpstr>
      <vt:lpstr>Doctor Dashboard:</vt:lpstr>
      <vt:lpstr>Doctor (Manage Appointment History):</vt:lpstr>
      <vt:lpstr>Doctor (Manage Patient): 1. Add Patient</vt:lpstr>
      <vt:lpstr>Doctor (Manage Patient): 2. View &amp; Edit Patient Details</vt:lpstr>
      <vt:lpstr>PowerPoint Presentation</vt:lpstr>
      <vt:lpstr>PowerPoint Presentation</vt:lpstr>
      <vt:lpstr>Doctor (Search Patient):</vt:lpstr>
      <vt:lpstr>PATIENT SIDE</vt:lpstr>
      <vt:lpstr>Patient Registration:</vt:lpstr>
      <vt:lpstr>Patient Login:</vt:lpstr>
      <vt:lpstr>Patient (Forget Password):</vt:lpstr>
      <vt:lpstr>Patient Account:</vt:lpstr>
      <vt:lpstr>Patient Dashboard:</vt:lpstr>
      <vt:lpstr>Patient Book Appointment:</vt:lpstr>
      <vt:lpstr>Patient Book Appointment:</vt:lpstr>
      <vt:lpstr>Patient Medical History:</vt:lpstr>
      <vt:lpstr>Logout:</vt:lpstr>
      <vt:lpstr>SUMMARY </vt:lpstr>
      <vt:lpstr>REFERENCE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Maitri Tandel</dc:creator>
  <cp:lastModifiedBy>sonali tandel</cp:lastModifiedBy>
  <cp:revision>56</cp:revision>
  <dcterms:created xsi:type="dcterms:W3CDTF">2025-03-01T04:56:28Z</dcterms:created>
  <dcterms:modified xsi:type="dcterms:W3CDTF">2025-03-06T05:02:39Z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